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6"/>
  </p:notesMasterIdLst>
  <p:sldIdLst>
    <p:sldId id="406" r:id="rId3"/>
    <p:sldId id="418" r:id="rId4"/>
    <p:sldId id="422" r:id="rId5"/>
    <p:sldId id="421" r:id="rId6"/>
    <p:sldId id="420" r:id="rId7"/>
    <p:sldId id="423" r:id="rId8"/>
    <p:sldId id="424" r:id="rId9"/>
    <p:sldId id="425" r:id="rId10"/>
    <p:sldId id="426" r:id="rId11"/>
    <p:sldId id="429" r:id="rId12"/>
    <p:sldId id="427" r:id="rId13"/>
    <p:sldId id="428" r:id="rId14"/>
    <p:sldId id="430" r:id="rId15"/>
  </p:sldIdLst>
  <p:sldSz cx="9144000" cy="6858000" type="screen4x3"/>
  <p:notesSz cx="7102475" cy="9388475"/>
  <p:custDataLst>
    <p:tags r:id="rId17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modifyVerifier cryptProviderType="rsaAES" cryptAlgorithmClass="hash" cryptAlgorithmType="typeAny" cryptAlgorithmSid="14" spinCount="100000" saltData="4/TVsMLrHkIIA1J0rSmoUQ==" hashData="V06kVITZJGYilhWK9ybAo0LDte1E0jMYge4WiCkpnM/vNfnbZTBSJw9mUgjIAeG6KU6fe3SyPYheBzb1YiAJW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50" autoAdjust="0"/>
  </p:normalViewPr>
  <p:slideViewPr>
    <p:cSldViewPr>
      <p:cViewPr varScale="1">
        <p:scale>
          <a:sx n="64" d="100"/>
          <a:sy n="64" d="100"/>
        </p:scale>
        <p:origin x="19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513" cy="4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04" y="0"/>
            <a:ext cx="3078513" cy="4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17" y="4459263"/>
            <a:ext cx="5682644" cy="422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025"/>
            <a:ext cx="3078513" cy="46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04" y="8917025"/>
            <a:ext cx="3078513" cy="469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C08475-B0A0-4781-9D71-EAEB96F35D4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62007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0705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2995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84465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4512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323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181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553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7206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4952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2529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9655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C08475-B0A0-4781-9D71-EAEB96F35D49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42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CF4C2-ECD4-4173-A8A2-54DD62BBB7EC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30987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8F0C5-916B-4964-BED7-9019FB06351F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193990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0ED3C-23FC-4026-82EB-143C58BCBA3F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412198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7B63-1896-4989-AD95-F4782EA15B4C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2FA0-8514-47EB-AED7-3533808DEB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612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796B-A436-4965-94A1-0F9286E2E15C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B9C0-8778-4839-9F30-6E7B00207E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929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213D-B515-468D-863A-50D2B6CC5E00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42A8-467D-41B8-8733-CF21F7D0B1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91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4BA57-C4D9-49B8-AF75-8D9176DE5DB7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676-09BC-41EF-A4AB-A4B0E92397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599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C266-139C-4201-A725-6A92470C5E89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A225-EA0F-4D86-B976-F6B0FF8349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D77B2-7F5D-4A92-999E-AAC026169BD8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C9BD5-F723-451D-9746-512EAEADB3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868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1DDE-F2FA-4B66-88A2-0BF5E6E55009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6F69-40C1-495B-A669-31B3AB7CAB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27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7B15-BB39-467D-975D-872E1E458B86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3EB6A-AAE5-4349-B634-C064C41BCC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08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55776" y="0"/>
            <a:ext cx="6119913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916C-2ABF-43AE-A9B9-70B67B4FD056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1551898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15749-F0A9-41FE-A8BE-128B926B4741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F000-35ED-4C45-A40D-F856462F84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139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1FB1-6CC3-4F10-A7CC-5E9631436B52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40B3-C37A-4064-9C8D-7D651CBB26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72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257F-860A-45CB-A3BE-52ABC2D78B82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9C57-6A05-4780-9E35-1E3D5C1E83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37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E1EF-07E0-4948-85ED-CD9A7ADC69AF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37175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81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22248-177C-4DCB-BF31-19987DEF6CCB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416456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9C908-C7F9-4211-AB1D-7A32A96B3071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365061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205EF-36EB-4BB3-8155-C7E963C78B14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299060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E078-4B13-44AD-889A-1DED68410D5C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338200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EF7B5-3B12-414D-B882-8933DB7FD6D6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238252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5078-46E5-400C-9F2C-695DB747374A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212631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dirty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it-IT" altLang="en-US" dirty="0"/>
              <a:t>www.discrate.com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9" y="0"/>
            <a:ext cx="54718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1" dirty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en-US" dirty="0"/>
              <a:t>Jon Spain : Discount Process Is The Problem (01 Mar 2022)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20A5679-EB2A-4644-9C03-92A7975E7811}" type="slidenum">
              <a:rPr lang="en-GB" altLang="en-US"/>
              <a:pPr>
                <a:defRPr/>
              </a:pPr>
              <a:t>‹#›</a:t>
            </a:fld>
            <a:r>
              <a:rPr lang="en-GB" altLang="en-US" dirty="0"/>
              <a:t> of 13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B082F24-29AD-97C6-531A-80505495682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" y="92076"/>
            <a:ext cx="1607096" cy="1170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u="sng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5787EF-9B04-45C3-8F10-3373BE7C8A05}" type="datetimeFigureOut">
              <a:rPr lang="en-GB"/>
              <a:pPr>
                <a:defRPr/>
              </a:pPr>
              <a:t>13/12/2022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8EE3D0-E107-4505-970E-E2B98F1AFA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Times New Roman" panose="02020603050405020304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Times New Roman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Times New Roman" panose="02020603050405020304" pitchFamily="18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nactuary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67BFA1-E067-4BC0-8DDB-E08FD9329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25963"/>
          </a:xfrm>
        </p:spPr>
        <p:txBody>
          <a:bodyPr/>
          <a:lstStyle/>
          <a:p>
            <a:pPr algn="ctr"/>
            <a:r>
              <a:rPr lang="en-GB" altLang="en-US" sz="4400" b="1" u="sng" dirty="0"/>
              <a:t>Chartered Actuary NO!</a:t>
            </a:r>
          </a:p>
          <a:p>
            <a:endParaRPr lang="en-GB" dirty="0"/>
          </a:p>
          <a:p>
            <a:pPr algn="ctr" eaLnBrk="1" hangingPunct="1">
              <a:lnSpc>
                <a:spcPct val="90000"/>
              </a:lnSpc>
            </a:pPr>
            <a:r>
              <a:rPr lang="en-GB" altLang="en-US" sz="4400" dirty="0"/>
              <a:t>A Reasoned Refutation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  <a:p>
            <a:pPr algn="ctr" eaLnBrk="1" hangingPunct="1">
              <a:lnSpc>
                <a:spcPct val="90000"/>
              </a:lnSpc>
            </a:pPr>
            <a:r>
              <a:rPr lang="en-GB" altLang="en-US" sz="4400" dirty="0"/>
              <a:t>Jon Spain (05 Dec 2022)</a:t>
            </a:r>
          </a:p>
          <a:p>
            <a:pPr algn="ctr" eaLnBrk="1" hangingPunct="1">
              <a:lnSpc>
                <a:spcPct val="90000"/>
              </a:lnSpc>
            </a:pPr>
            <a:endParaRPr lang="en-GB" altLang="en-US" sz="4400" dirty="0"/>
          </a:p>
          <a:p>
            <a:r>
              <a:rPr lang="en-GB" sz="3600" dirty="0">
                <a:hlinkClick r:id="rId2"/>
              </a:rPr>
              <a:t>http://www.jonactuary.com/</a:t>
            </a:r>
            <a:endParaRPr lang="en-GB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89913A-2B13-46D3-80CB-E1A60F6A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198A7-CD19-4AF4-B40E-ADC77EB8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7916C-2ABF-43AE-A9B9-70B67B4FD056}" type="slidenum">
              <a:rPr lang="en-GB" altLang="en-US" smtClean="0"/>
              <a:pPr>
                <a:defRPr/>
              </a:pPr>
              <a:t>1</a:t>
            </a:fld>
            <a:r>
              <a:rPr lang="en-GB" altLang="en-US" dirty="0"/>
              <a:t> of 13</a:t>
            </a:r>
          </a:p>
        </p:txBody>
      </p:sp>
    </p:spTree>
    <p:extLst>
      <p:ext uri="{BB962C8B-B14F-4D97-AF65-F5344CB8AC3E}">
        <p14:creationId xmlns:p14="http://schemas.microsoft.com/office/powerpoint/2010/main" val="3428066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457200" y="770730"/>
            <a:ext cx="8229600" cy="646907"/>
          </a:xfrm>
        </p:spPr>
        <p:txBody>
          <a:bodyPr/>
          <a:lstStyle/>
          <a:p>
            <a:r>
              <a:rPr lang="en-GB" altLang="en-US" dirty="0"/>
              <a:t>UK actuarial reputation needs fixing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chartered status will further </a:t>
            </a:r>
            <a:r>
              <a:rPr lang="en-GB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enhance</a:t>
            </a: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our reputation</a:t>
            </a:r>
            <a:r>
              <a:rPr lang="en-GB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???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 life offices were headed by actuaries (no longer) 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Inland Revenue told to believe anything an actuary said 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death of DB pension schemes partially due to actuaries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raucously advocating mark-to-market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 just going with the flow without understanding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nothing ever publicly said about 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long-term ripping-off of loyal insurance customers 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mis-selling of personal pensions from late 1980s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loss of control of technical standards (passed to FRC)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recent LDI developments (Autumn 2022)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10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834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potential impact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proposal won’t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admittance of actuaries to wider fields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wider fields remain conditional on proving competence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proposal will 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introduce unwanted complexity about meaning of “chartered”</a:t>
            </a:r>
          </a:p>
          <a:p>
            <a:pPr marL="914400" lvl="2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titles are long and cumbersome</a:t>
            </a:r>
          </a:p>
          <a:p>
            <a:pPr marL="914400" lvl="2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titles are illogical (fellowship should be at beginning)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being even compulsory further muddies waters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blur difference between associates and fellows</a:t>
            </a:r>
          </a:p>
          <a:p>
            <a:pPr marL="914400" lvl="2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GB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can a member call themselves an actuary (2014 review?)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</a:rPr>
              <a:t>pose unnecessary questions about other actuary’s status</a:t>
            </a:r>
            <a:endParaRPr lang="en-GB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11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6217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why does IFoA really want it?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Council must have held detailed discussions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members have had no access to those discussions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stems from unbalanced mutual recognition agreements</a:t>
            </a:r>
            <a:r>
              <a:rPr lang="en-GB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publicly known (IFoA found guilty of discrimination)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which they were well aware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UK actuaries can be granted better status 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maybe problem will go away?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many public comments by Council members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 without any cogent reasons being presented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IFoA, please share any such reasons with members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12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194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conclusion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a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PLEASE VOTE AGAINST PROPOSAL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13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389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IFoA case far from convincing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neither fully reasoned (no evidence provided for beliefs)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nor balanced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case against far more convincing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name won’t be better protected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“chartered” far from universally revered or respected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UK actuarial reputation needs fixing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potential impact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why does IFoA really want it?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2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795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IFoA’s published case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b="1" u="sng" dirty="0">
                <a:effectLst/>
                <a:latin typeface="Times New Roman" panose="02020603050405020304" pitchFamily="18" charset="0"/>
              </a:rPr>
              <a:t>Actual</a:t>
            </a:r>
            <a:r>
              <a:rPr lang="en-GB" dirty="0">
                <a:effectLst/>
                <a:latin typeface="Times New Roman" panose="02020603050405020304" pitchFamily="18" charset="0"/>
              </a:rPr>
              <a:t> IFoA Council </a:t>
            </a:r>
            <a:r>
              <a:rPr lang="en-GB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believes</a:t>
            </a:r>
            <a:r>
              <a:rPr lang="en-GB" dirty="0">
                <a:effectLst/>
                <a:latin typeface="Times New Roman" panose="02020603050405020304" pitchFamily="18" charset="0"/>
              </a:rPr>
              <a:t> that the chartered actuary designation will </a:t>
            </a:r>
            <a:r>
              <a:rPr lang="en-GB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increase recognition</a:t>
            </a:r>
            <a:r>
              <a:rPr lang="en-GB" dirty="0">
                <a:effectLst/>
                <a:latin typeface="Times New Roman" panose="02020603050405020304" pitchFamily="18" charset="0"/>
              </a:rPr>
              <a:t> of the level of </a:t>
            </a:r>
            <a:r>
              <a:rPr lang="en-GB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qualification</a:t>
            </a:r>
            <a:r>
              <a:rPr lang="en-GB" dirty="0">
                <a:effectLst/>
                <a:latin typeface="Times New Roman" panose="02020603050405020304" pitchFamily="18" charset="0"/>
              </a:rPr>
              <a:t> and </a:t>
            </a:r>
            <a:r>
              <a:rPr lang="en-GB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professional status</a:t>
            </a:r>
            <a:r>
              <a:rPr lang="en-GB" dirty="0">
                <a:effectLst/>
                <a:latin typeface="Times New Roman" panose="02020603050405020304" pitchFamily="18" charset="0"/>
              </a:rPr>
              <a:t> IFoA actuaries (</a:t>
            </a:r>
            <a:r>
              <a:rPr lang="en-GB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Associates</a:t>
            </a:r>
            <a:r>
              <a:rPr lang="en-GB" dirty="0">
                <a:effectLst/>
                <a:latin typeface="Times New Roman" panose="02020603050405020304" pitchFamily="18" charset="0"/>
              </a:rPr>
              <a:t> and Fellows) have achieved and the standards they work to, both within and outside of areas of traditional actuarial practice, thereby benefitting IFoA members, employers and the wider public. 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evidence adduced for any of that</a:t>
            </a:r>
            <a:endParaRPr lang="en-GB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3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570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name won’t be protected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of ”actuary” will still not be reserved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 “chartered actuary”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unqualified usage of “actuary”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publicly claimed 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seems to be rare, no examples given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important, how much harm has been done? 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which could not have been corrected or compensated</a:t>
            </a:r>
          </a:p>
          <a:p>
            <a:pPr marL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 actuarial reputation needs fixing (see later)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adding “chartered” to the name is no protection.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 will it protect access to “actuarial work” 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 hard to define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4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291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“chartered” far from revered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told that chartered regarded as specially competent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hardly known as such outside UK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several accountancy and engineering professional bodies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 actuarial profession is currently a monopoly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 criteria don’t automatically read across.</a:t>
            </a: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UK professions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accountancy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arbitration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engineering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summary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5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507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UK professions (1 of 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chartered certified accountants 		ACCA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management accountants 		CIMA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 finance and accountancy 	CIPFA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chartered accountants 			ICAEW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&amp; ICAS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only 2 accountancy bodies can confer chartered status</a:t>
            </a:r>
          </a:p>
          <a:p>
            <a:pPr marL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automatically conferred upon associates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same model as proposed by IFoA for actuaries</a:t>
            </a:r>
          </a:p>
          <a:p>
            <a:pPr marL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</a:rPr>
              <a:t>fellowship automatic after 10 years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quite unlike actuaries</a:t>
            </a:r>
          </a:p>
          <a:p>
            <a:pPr marL="0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</a:rPr>
              <a:t>chartered lesser than fellowship</a:t>
            </a:r>
            <a:endParaRPr lang="en-GB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6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901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UK professions (2 of 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chartered institute of arbitration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four levels (changed since 20 years ago)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associate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member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fellow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chartered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chartered IS top of the scale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needs EXTRA effort plus experience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 beyond fellowship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unlike proposal for actuaries</a:t>
            </a: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7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73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UK professions (3 of 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marR="0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civil engineers 			ICE  </a:t>
            </a:r>
            <a:r>
              <a:rPr lang="en-GB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(still waiting)</a:t>
            </a:r>
          </a:p>
          <a:p>
            <a:pPr marL="0" marR="0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engineering &amp; technology  	IET</a:t>
            </a:r>
          </a:p>
          <a:p>
            <a:pPr marL="0" marR="0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mechanical				IMechE</a:t>
            </a:r>
          </a:p>
          <a:p>
            <a:pPr marL="0" marR="0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structural				IStructE</a:t>
            </a:r>
          </a:p>
          <a:p>
            <a:pPr marL="400050" lvl="1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</a:rPr>
              <a:t>… plus others (not investigated)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fellowship higher than chartered 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mechanical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structural</a:t>
            </a:r>
          </a:p>
          <a:p>
            <a:pPr marL="0" marR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chartered higher than fellowship</a:t>
            </a:r>
          </a:p>
          <a:p>
            <a:pPr marL="400050" lvl="1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engineering &amp; technology </a:t>
            </a: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8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348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UK professions (4 of 4)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4384" cy="4669631"/>
          </a:xfrm>
        </p:spPr>
        <p:txBody>
          <a:bodyPr/>
          <a:lstStyle/>
          <a:p>
            <a:pPr marL="0" marR="0" algn="just">
              <a:spcBef>
                <a:spcPts val="100"/>
              </a:spcBef>
              <a:spcAft>
                <a:spcPts val="100"/>
              </a:spcAft>
            </a:pPr>
            <a:r>
              <a:rPr lang="en-GB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chartered higher than fellowship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arbitrators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engineering &amp; technology</a:t>
            </a:r>
          </a:p>
          <a:p>
            <a:pPr marL="0" algn="just">
              <a:spcBef>
                <a:spcPts val="100"/>
              </a:spcBef>
              <a:spcAft>
                <a:spcPts val="100"/>
              </a:spcAft>
            </a:pPr>
            <a:r>
              <a:rPr lang="en-GB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chartered lower than fellowship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mechanical</a:t>
            </a:r>
          </a:p>
          <a:p>
            <a:pPr marL="400050" lvl="1" algn="just"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structural</a:t>
            </a:r>
          </a:p>
          <a:p>
            <a:pPr marL="0" algn="just">
              <a:spcBef>
                <a:spcPts val="100"/>
              </a:spcBef>
              <a:spcAft>
                <a:spcPts val="100"/>
              </a:spcAft>
            </a:pPr>
            <a:r>
              <a:rPr lang="en-GB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chartered same as fellowship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accountants (ICAEW and ICAS alone)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actuaries if implemented</a:t>
            </a:r>
          </a:p>
          <a:p>
            <a:pPr marL="0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proposal entirely in keeping with other professions</a:t>
            </a:r>
          </a:p>
          <a:p>
            <a:pPr marL="400050" lvl="1" indent="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NOT systematically the case, so it will be confusing</a:t>
            </a: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100"/>
              </a:spcBef>
              <a:spcAft>
                <a:spcPts val="100"/>
              </a:spcAft>
            </a:pPr>
            <a:endParaRPr lang="en-GB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322638" cy="476250"/>
          </a:xfrm>
        </p:spPr>
        <p:txBody>
          <a:bodyPr/>
          <a:lstStyle/>
          <a:p>
            <a:pPr>
              <a:defRPr/>
            </a:pPr>
            <a:endParaRPr lang="en-GB" altLang="en-US" b="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0"/>
            <a:ext cx="6119912" cy="476250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Jon Spain : Chartered Actuary NO! (05 Dec 2022)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C19A0-D07B-4894-99F0-6005CBB4B386}" type="slidenum">
              <a:rPr lang="en-GB" altLang="en-US" sz="1800" smtClean="0"/>
              <a:pPr>
                <a:spcBef>
                  <a:spcPct val="0"/>
                </a:spcBef>
              </a:pPr>
              <a:t>9</a:t>
            </a:fld>
            <a:r>
              <a:rPr lang="en-GB" altLang="en-US" sz="1800" dirty="0"/>
              <a:t> of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86248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aff5b85134c6e2bea58ecbd1ded07edb1fdaa6"/>
  <p:tag name="ISPRING_UUID" val="{021289AC-979C-4DCE-849D-3056400D165A}"/>
  <p:tag name="ISPRING_RESOURCE_FOLDER" val="F:\DiscountRatesEnd2018\PowerPoint\Guernsey\LongTermDiscountRates_Guernsey_22May2019JonSpain_Draft_11Apr2019\"/>
  <p:tag name="ISPRING_PRESENTATION_PATH" val="F:\DiscountRatesEnd2018\PowerPoint\Guernsey\LongTermDiscountRates_Guernsey_22May2019JonSpain_Draft_11Apr2019.pptm"/>
  <p:tag name="ISPRING_PROJECT_VERSION" val="9.3"/>
  <p:tag name="ISPRING_PROJECT_FOLDER_UPDATED" val="1"/>
  <p:tag name="FLASHSPRING_ZOOM_TAG" val="62"/>
  <p:tag name="ISPRING_PRESENTATION_INFO_2" val="&lt;?xml version=&quot;1.0&quot; encoding=&quot;UTF-8&quot; standalone=&quot;no&quot; ?&gt;&#10;&lt;presentation2&gt;&#10;&#10;  &lt;slides&gt;&#10;    &lt;slide id=&quot;{B3D91E58-0F85-411B-85FD-75DE773D26CE}&quot; pptId=&quot;257&quot;/&gt;&#10;    &lt;slide id=&quot;{5CB44AFF-EC9D-47B9-998C-693BC767109E}&quot; pptId=&quot;289&quot;/&gt;&#10;    &lt;slide id=&quot;{639BBCAF-2483-4F10-A95F-E3FBDF79FC87}&quot; pptId=&quot;321&quot;/&gt;&#10;    &lt;slide id=&quot;{4D067703-6390-4FCE-A7A2-7D7BBD2B94A8}&quot; pptId=&quot;313&quot;/&gt;&#10;    &lt;slide id=&quot;{F909BE00-A37E-47D8-85C8-DEA8CAACAC92}&quot; pptId=&quot;317&quot;/&gt;&#10;    &lt;slide id=&quot;{EC1B5558-7AD4-44CD-A2F0-B073AC568480}&quot; pptId=&quot;261&quot;/&gt;&#10;    &lt;slide id=&quot;{82AFB00C-4499-4923-9461-FAF88CD40FF0}&quot; pptId=&quot;294&quot;/&gt;&#10;    &lt;slide id=&quot;{FEB158FD-A927-42C1-9F99-0F0745124C90}&quot; pptId=&quot;309&quot;/&gt;&#10;    &lt;slide id=&quot;{E2CEFE73-0766-4E51-9F29-42925077DD98}&quot; pptId=&quot;258&quot;/&gt;&#10;    &lt;slide id=&quot;{BE5F69FD-BDA1-4195-9D1E-E1EBFE33CDFB}&quot; pptId=&quot;265&quot;/&gt;&#10;    &lt;slide id=&quot;{28D18FAC-51EB-4815-9505-5229234EB51B}&quot; pptId=&quot;335&quot;/&gt;&#10;    &lt;slide id=&quot;{97FDD772-F131-4581-8DFF-4EB476244DFB}&quot; pptId=&quot;270&quot;/&gt;&#10;    &lt;slide id=&quot;{34D31680-F50B-4F93-AB27-346A8E1519F3}&quot; pptId=&quot;333&quot;/&gt;&#10;    &lt;slide id=&quot;{665F1A46-ED72-47E7-A7BB-6980659B3D55}&quot; pptId=&quot;329&quot;/&gt;&#10;    &lt;slide id=&quot;{F41DEF12-DE4F-467C-A0DB-6A87F4A19CC0}&quot; pptId=&quot;268&quot;/&gt;&#10;    &lt;slide id=&quot;{8A394B32-1E5D-4267-A111-D611455BA0B4}&quot; pptId=&quot;273&quot;/&gt;&#10;    &lt;slide id=&quot;{D5EDBCAA-D5B7-40DD-B05C-C8088E534E3C}&quot; pptId=&quot;275&quot;/&gt;&#10;    &lt;slide id=&quot;{BA8E0CB2-5D8A-4506-BBAF-B33326C241E9}&quot; pptId=&quot;277&quot;/&gt;&#10;    &lt;slide id=&quot;{BD52DF0E-C2F2-4CD2-9EA8-2285572FDFC8}&quot; pptId=&quot;276&quot;/&gt;&#10;    &lt;slide id=&quot;{3C3F6628-D971-458E-9EDC-4F285A77F7B8}&quot; pptId=&quot;298&quot;/&gt;&#10;    &lt;slide id=&quot;{AAC58313-5269-4635-9116-8EB01EA63257}&quot; pptId=&quot;328&quot;/&gt;&#10;    &lt;slide id=&quot;{B50315E8-1E89-492F-A814-B8AC9E9282D9}&quot; pptId=&quot;324&quot;/&gt;&#10;    &lt;slide id=&quot;{30C28926-DA74-4CE2-945D-16BFCA966D6A}&quot; pptId=&quot;278&quot;/&gt;&#10;    &lt;slide id=&quot;{ED0CB4CA-0716-46FC-926A-1E85C048F3B0}&quot; pptId=&quot;325&quot;/&gt;&#10;    &lt;slide id=&quot;{706320C0-CF80-4D68-BD75-F215D4F197D4}&quot; pptId=&quot;305&quot;/&gt;&#10;    &lt;slide id=&quot;{3BF22500-E1B4-492A-9249-2668C4D6D6C8}&quot; pptId=&quot;326&quot;/&gt;&#10;    &lt;slide id=&quot;{821C9680-AE80-4998-BEFE-8F5C907AA913}&quot; pptId=&quot;318&quot;/&gt;&#10;    &lt;slide id=&quot;{20388889-44D3-4FF5-8BDB-CE8252D10725}&quot; pptId=&quot;327&quot;/&gt;&#10;    &lt;slide id=&quot;{8599E021-318F-4731-BB59-38E6F78AE7EE}&quot; pptId=&quot;332&quot;/&gt;&#10;    &lt;slide id=&quot;{46B704B7-DBBA-45E5-8509-6830BD6833E3}&quot; pptId=&quot;280&quot;/&gt;&#10;    &lt;slide id=&quot;{9FDB51C8-41C6-4A3F-8104-4EB9E0B1D68D}&quot; pptId=&quot;286&quot;/&gt;&#10;    &lt;slide id=&quot;{E02E924F-A3FB-44A4-921C-A4FDB2685FAA}&quot; pptId=&quot;287&quot;/&gt;&#10;    &lt;slide id=&quot;{00614599-28A5-4A70-B055-392341B0BAEC}&quot; pptId=&quot;292&quot;/&gt;&#10;    &lt;slide id=&quot;{1B52AA92-0500-4318-A1DB-8BD1607F62FF}&quot; pptId=&quot;288&quot;/&gt;&#10;    &lt;slide id=&quot;{E6D9ABC9-31ED-42E6-BDA7-D24D97AF7BDC}&quot; pptId=&quot;271&quot;/&gt;&#10;    &lt;slide id=&quot;{980BD740-87FE-4C12-BE3C-DDD931DCC874}&quot; pptId=&quot;295&quot;/&gt;&#10;  &lt;/slides&gt;&#10;&#10;  &lt;narration&gt;&#10;    &lt;audioTracks/&gt;&#10;    &lt;videoTracks/&gt;&#10;  &lt;/narration&gt;&#10;&#10;&lt;/presentation2&gt;&#10;"/>
  <p:tag name="ISPRING_PRESENTATION_COURSE_TITLE" val="LongTermDiscountRates_Guernsey_22May2019JonSpain_Draft_11Apr20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CB44AFF-EC9D-47B9-998C-693BC767109E}"/>
  <p:tag name="GENSWF_ADVANCE_TIME" val="5.000"/>
  <p:tag name="ISPRING_CUSTOM_TIMING_US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Times New Roman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Times New Roman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80471</TotalTime>
  <Words>954</Words>
  <Application>Microsoft Office PowerPoint</Application>
  <PresentationFormat>On-screen Show (4:3)</PresentationFormat>
  <Paragraphs>171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Wingdings</vt:lpstr>
      <vt:lpstr>Default Design</vt:lpstr>
      <vt:lpstr>Custom Design</vt:lpstr>
      <vt:lpstr>PowerPoint Presentation</vt:lpstr>
      <vt:lpstr>summary</vt:lpstr>
      <vt:lpstr>IFoA’s published case</vt:lpstr>
      <vt:lpstr>name won’t be protected</vt:lpstr>
      <vt:lpstr>“chartered” far from revered</vt:lpstr>
      <vt:lpstr>UK professions (1 of 4)</vt:lpstr>
      <vt:lpstr>UK professions (2 of 4)</vt:lpstr>
      <vt:lpstr>UK professions (3 of 4)</vt:lpstr>
      <vt:lpstr>UK professions (4 of 4)</vt:lpstr>
      <vt:lpstr>UK actuarial reputation needs fixing</vt:lpstr>
      <vt:lpstr>potential impact</vt:lpstr>
      <vt:lpstr>why does IFoA really want it?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 Pension Benefits</dc:title>
  <dc:creator>Jon</dc:creator>
  <cp:lastModifiedBy>Jon Spain</cp:lastModifiedBy>
  <cp:revision>882</cp:revision>
  <cp:lastPrinted>2019-11-26T22:37:46Z</cp:lastPrinted>
  <dcterms:created xsi:type="dcterms:W3CDTF">2016-03-08T22:01:13Z</dcterms:created>
  <dcterms:modified xsi:type="dcterms:W3CDTF">2022-12-13T21:03:55Z</dcterms:modified>
</cp:coreProperties>
</file>